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66" r:id="rId3"/>
    <p:sldId id="264" r:id="rId4"/>
    <p:sldId id="267" r:id="rId5"/>
    <p:sldId id="257" r:id="rId6"/>
    <p:sldId id="258" r:id="rId7"/>
    <p:sldId id="265" r:id="rId8"/>
    <p:sldId id="261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7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3E8B1-D1B6-4F3E-97EC-6C3393F238EA}" type="datetimeFigureOut">
              <a:rPr lang="uk-UA" smtClean="0"/>
              <a:t>13.08.2020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B3AE-EAC0-42A2-9AFA-45C8413F53C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43659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3E8B1-D1B6-4F3E-97EC-6C3393F238EA}" type="datetimeFigureOut">
              <a:rPr lang="uk-UA" smtClean="0"/>
              <a:t>13.08.2020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B3AE-EAC0-42A2-9AFA-45C8413F53C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278884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3E8B1-D1B6-4F3E-97EC-6C3393F238EA}" type="datetimeFigureOut">
              <a:rPr lang="uk-UA" smtClean="0"/>
              <a:t>13.08.2020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B3AE-EAC0-42A2-9AFA-45C8413F53C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556932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3E8B1-D1B6-4F3E-97EC-6C3393F238EA}" type="datetimeFigureOut">
              <a:rPr lang="uk-UA" smtClean="0"/>
              <a:t>13.08.2020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B3AE-EAC0-42A2-9AFA-45C8413F53CE}" type="slidenum">
              <a:rPr lang="uk-UA" smtClean="0"/>
              <a:t>‹#›</a:t>
            </a:fld>
            <a:endParaRPr lang="uk-UA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14200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3E8B1-D1B6-4F3E-97EC-6C3393F238EA}" type="datetimeFigureOut">
              <a:rPr lang="uk-UA" smtClean="0"/>
              <a:t>13.08.2020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B3AE-EAC0-42A2-9AFA-45C8413F53C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982538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3E8B1-D1B6-4F3E-97EC-6C3393F238EA}" type="datetimeFigureOut">
              <a:rPr lang="uk-UA" smtClean="0"/>
              <a:t>13.08.2020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B3AE-EAC0-42A2-9AFA-45C8413F53C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510690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3E8B1-D1B6-4F3E-97EC-6C3393F238EA}" type="datetimeFigureOut">
              <a:rPr lang="uk-UA" smtClean="0"/>
              <a:t>13.08.2020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B3AE-EAC0-42A2-9AFA-45C8413F53C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458216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3E8B1-D1B6-4F3E-97EC-6C3393F238EA}" type="datetimeFigureOut">
              <a:rPr lang="uk-UA" smtClean="0"/>
              <a:t>13.08.2020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B3AE-EAC0-42A2-9AFA-45C8413F53C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073538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3E8B1-D1B6-4F3E-97EC-6C3393F238EA}" type="datetimeFigureOut">
              <a:rPr lang="uk-UA" smtClean="0"/>
              <a:t>13.08.2020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B3AE-EAC0-42A2-9AFA-45C8413F53C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97592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3E8B1-D1B6-4F3E-97EC-6C3393F238EA}" type="datetimeFigureOut">
              <a:rPr lang="uk-UA" smtClean="0"/>
              <a:t>13.08.2020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B3AE-EAC0-42A2-9AFA-45C8413F53C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01968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3E8B1-D1B6-4F3E-97EC-6C3393F238EA}" type="datetimeFigureOut">
              <a:rPr lang="uk-UA" smtClean="0"/>
              <a:t>13.08.2020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B3AE-EAC0-42A2-9AFA-45C8413F53C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64197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3E8B1-D1B6-4F3E-97EC-6C3393F238EA}" type="datetimeFigureOut">
              <a:rPr lang="uk-UA" smtClean="0"/>
              <a:t>13.08.2020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B3AE-EAC0-42A2-9AFA-45C8413F53C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037612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3E8B1-D1B6-4F3E-97EC-6C3393F238EA}" type="datetimeFigureOut">
              <a:rPr lang="uk-UA" smtClean="0"/>
              <a:t>13.08.2020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B3AE-EAC0-42A2-9AFA-45C8413F53C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87337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3E8B1-D1B6-4F3E-97EC-6C3393F238EA}" type="datetimeFigureOut">
              <a:rPr lang="uk-UA" smtClean="0"/>
              <a:t>13.08.2020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B3AE-EAC0-42A2-9AFA-45C8413F53C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0345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3E8B1-D1B6-4F3E-97EC-6C3393F238EA}" type="datetimeFigureOut">
              <a:rPr lang="uk-UA" smtClean="0"/>
              <a:t>13.08.2020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B3AE-EAC0-42A2-9AFA-45C8413F53C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538202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3E8B1-D1B6-4F3E-97EC-6C3393F238EA}" type="datetimeFigureOut">
              <a:rPr lang="uk-UA" smtClean="0"/>
              <a:t>13.08.2020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B3AE-EAC0-42A2-9AFA-45C8413F53C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789037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3E8B1-D1B6-4F3E-97EC-6C3393F238EA}" type="datetimeFigureOut">
              <a:rPr lang="uk-UA" smtClean="0"/>
              <a:t>13.08.2020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AFB3AE-EAC0-42A2-9AFA-45C8413F53C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90055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5703E8B1-D1B6-4F3E-97EC-6C3393F238EA}" type="datetimeFigureOut">
              <a:rPr lang="uk-UA" smtClean="0"/>
              <a:t>13.08.2020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06AFB3AE-EAC0-42A2-9AFA-45C8413F53C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942217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22300" y="1300785"/>
            <a:ext cx="9818688" cy="2509213"/>
          </a:xfrm>
        </p:spPr>
        <p:txBody>
          <a:bodyPr>
            <a:normAutofit/>
          </a:bodyPr>
          <a:lstStyle/>
          <a:p>
            <a:r>
              <a:rPr lang="uk-UA" sz="5400" b="1" dirty="0" smtClean="0"/>
              <a:t>Хімія природних, стічних вод та атмосфери</a:t>
            </a:r>
            <a:endParaRPr lang="uk-UA" sz="8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655576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5900" y="58847"/>
            <a:ext cx="118872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just">
              <a:spcAft>
                <a:spcPts val="0"/>
              </a:spcAft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Можливість забезпечення екологічних умов та політики охорони, раціонального використання водного басейну, якості питної води, створення запасів прісних вод нерозривно пов’язана із відповідним правовим механізмом. Правові засади політики району у цьому напрямку сформовані і продовжують розвиватися на національному (державному), регіональному (обласному) та місцевому (районному та адміністративних одиницях – міських, селищних і сільських рад) рівнях.</a:t>
            </a:r>
            <a:endParaRPr lang="uk-UA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342900" algn="just">
              <a:spcAft>
                <a:spcPts val="0"/>
              </a:spcAft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 національному рівні існує система екологічного законодавства, яка включає законодавчі та підзаконні акти, що закріплюють екологічні права та обов’язки громадян, екологічні інтереси держави та юридичних осіб, механізми їх реалізації і захисту, регулюють відносини у галузі використання, відтворення та охорони  </a:t>
            </a:r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водних, повітряних 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й інших природних ресурсів, визначають режими територій та об’єктів особливої охорони і забезпечують вимоги екологічної безпеки в Україні. Крім того, різні галузі законодавства включають еколого-правові норми, спрямовані на впровадження системи еколого-правових вимог щодо використання природних ресурсів, охорони довкілля та забезпечення екологічної безпеки в процесі законотворчої, </a:t>
            </a:r>
            <a:r>
              <a:rPr lang="uk-UA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виконавчо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-розпорядчої, підприємницької, науково-технічної та інших сфер діяльності.</a:t>
            </a:r>
            <a:endParaRPr lang="uk-UA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65011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31800" y="1092200"/>
            <a:ext cx="9931400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3200" dirty="0" smtClean="0"/>
              <a:t>Предметом вивчення навчальної дисципліни є особливості природокористування</a:t>
            </a:r>
            <a:r>
              <a:rPr lang="uk-UA" sz="3200" dirty="0"/>
              <a:t>, </a:t>
            </a:r>
            <a:r>
              <a:rPr lang="uk-UA" sz="3200" dirty="0" smtClean="0"/>
              <a:t>природні ресурси</a:t>
            </a:r>
            <a:r>
              <a:rPr lang="uk-UA" sz="3200" dirty="0"/>
              <a:t>, проблеми, </a:t>
            </a:r>
            <a:r>
              <a:rPr lang="uk-UA" sz="3200" dirty="0" smtClean="0"/>
              <a:t>що виникають у результаті хижацького ставлення до навколишнього середовища, принципи раціонального використання природних ресурсів</a:t>
            </a:r>
            <a:r>
              <a:rPr lang="uk-UA" sz="3200" dirty="0"/>
              <a:t>, </a:t>
            </a:r>
            <a:r>
              <a:rPr lang="uk-UA" sz="3200" dirty="0" smtClean="0"/>
              <a:t>напрямки оптимізації компонентів географічної оболонки</a:t>
            </a:r>
            <a:r>
              <a:rPr lang="uk-UA" sz="2800" dirty="0"/>
              <a:t>.</a:t>
            </a:r>
            <a:r>
              <a:rPr lang="uk-UA" sz="3200" dirty="0" smtClean="0"/>
              <a:t> </a:t>
            </a:r>
            <a:endParaRPr lang="uk-UA" sz="3200" dirty="0"/>
          </a:p>
        </p:txBody>
      </p:sp>
    </p:spTree>
    <p:extLst>
      <p:ext uri="{BB962C8B-B14F-4D97-AF65-F5344CB8AC3E}">
        <p14:creationId xmlns:p14="http://schemas.microsoft.com/office/powerpoint/2010/main" val="6501677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03200" y="444838"/>
            <a:ext cx="111760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Мета дисципліни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ознайомлення студентів з основними процесами в гідросфері Землі при взаємодії з атмосферою, а також під впливом господарської діяльності людини та надати студентам знання про призначення та облаштування систем водокористування для різних галузей народного господарства, їх вимог до води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30200" y="2351544"/>
            <a:ext cx="118618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результаті вивчення навчальної дисципліни </a:t>
            </a:r>
            <a:endParaRPr lang="uk-U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Теоретичні завдання:</a:t>
            </a:r>
          </a:p>
          <a:p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фізичні основи процесів в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гідросфері та атмосфері;</a:t>
            </a:r>
          </a:p>
          <a:p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кругообіг води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природі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водні ресурси Землі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фізичні та хімічні властивості природних вод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 аналітичного контролю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повітря, природних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стічних вод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вимоги норм ПДК по різним компонентам для стічних вод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способи очистки води від 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грубодисперсних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домішок, суспензій і емульсій, розчинених газів, сольових домішок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способи нейтралізації та термічного знешкодження стічних вод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різновидності </a:t>
            </a:r>
            <a:r>
              <a:rPr lang="uk-UA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йонообмінної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мембранної технологій; </a:t>
            </a:r>
          </a:p>
        </p:txBody>
      </p:sp>
    </p:spTree>
    <p:extLst>
      <p:ext uri="{BB962C8B-B14F-4D97-AF65-F5344CB8AC3E}">
        <p14:creationId xmlns:p14="http://schemas.microsoft.com/office/powerpoint/2010/main" val="38265341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17500" y="25360"/>
            <a:ext cx="11874500" cy="68326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Практичні:</a:t>
            </a:r>
            <a:endParaRPr lang="uk-UA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визначати гідрографічну характеристику ріки та її басейну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виконувати аналіз водного режиму ріки, стоку на заданій території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аналізувати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повітря та воду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загальним і індивідуальним показникам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вибирати методи очистки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повітря та води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контролю процесу очистки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знати методи аналізу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повітря, природних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стічних вод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дати висновок про можливість використання певної стічної води, як 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джерела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 зворотного водокористування</a:t>
            </a:r>
          </a:p>
          <a:p>
            <a:pPr lvl="0"/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сформувати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 про взаємозв’язки природних фізико-хімічних процесів літосфери, гідросфери та атмосфери;</a:t>
            </a:r>
          </a:p>
          <a:p>
            <a:pPr lvl="0"/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-сформувати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 про основні геохімічні цикли біогенних елементах в біосфері та вплив на них техногенезу; </a:t>
            </a:r>
          </a:p>
          <a:p>
            <a:pPr lvl="0"/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-сформувати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 про методи раціонального використання атмосферного повітря, </a:t>
            </a:r>
            <a:r>
              <a:rPr lang="uk-UA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грунту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природних вод;</a:t>
            </a:r>
          </a:p>
          <a:p>
            <a:pPr lvl="0"/>
            <a:r>
              <a:rPr lang="uk-UA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-сформувати </a:t>
            </a:r>
            <a:r>
              <a:rPr lang="uk-UA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поняття про методи охорони навколишнього середовища</a:t>
            </a:r>
          </a:p>
          <a:p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0516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79400" y="79622"/>
            <a:ext cx="11582400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800" b="1" dirty="0" smtClean="0"/>
              <a:t>Зміст курсу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 уявлення про навколишнє середовище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Глобальні природні цикли елементів і </a:t>
            </a:r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речовин</a:t>
            </a:r>
          </a:p>
          <a:p>
            <a:r>
              <a:rPr lang="uk-U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Токсиканти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Стандарти якості навколишнього середовища 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Екологічна хімія атмосфери. плив хімічних елементів і 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сполук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якість атмосфери. 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Екологічна хімія гідросфери.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Вплив хімічних елементів і </a:t>
            </a:r>
            <a:r>
              <a:rPr lang="uk-UA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сполук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якість води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 контролю та моніторинг природних вод</a:t>
            </a:r>
          </a:p>
          <a:p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Методи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контролю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моніторинг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атмосферного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повітря</a:t>
            </a:r>
            <a:endParaRPr lang="uk-U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Екологічні проблеми хімії гідросфери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Екологічні проблеми хімії літосфери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Екологічні проблеми хімії атмосфери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Екологія і енергетика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Техногенні забруднення навколишнього середовища</a:t>
            </a:r>
          </a:p>
          <a:p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Основи хімічних методів захисту навколишнього середовища</a:t>
            </a:r>
          </a:p>
        </p:txBody>
      </p:sp>
    </p:spTree>
    <p:extLst>
      <p:ext uri="{BB962C8B-B14F-4D97-AF65-F5344CB8AC3E}">
        <p14:creationId xmlns:p14="http://schemas.microsoft.com/office/powerpoint/2010/main" val="1473021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213648"/>
            <a:ext cx="11976100" cy="6617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9705" algn="ctr">
              <a:spcAft>
                <a:spcPts val="0"/>
              </a:spcAft>
            </a:pPr>
            <a:r>
              <a:rPr lang="ru-RU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Парниковий</a:t>
            </a:r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ефект</a:t>
            </a:r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парникові</a:t>
            </a:r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гази, </a:t>
            </a:r>
            <a:r>
              <a:rPr lang="ru-RU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основні</a:t>
            </a:r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джерела</a:t>
            </a:r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та </a:t>
            </a:r>
            <a:r>
              <a:rPr lang="ru-RU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поглиначі</a:t>
            </a:r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парникових</a:t>
            </a:r>
            <a:r>
              <a:rPr lang="ru-RU" sz="32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200" b="1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газів</a:t>
            </a:r>
            <a:endParaRPr lang="uk-UA" sz="28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179705" algn="just">
              <a:spcAft>
                <a:spcPts val="0"/>
              </a:spcAft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Останні роки ми помічаємо потепління клімату. Літо стає жаркішим, зима – м’якшою. Вчені помітили, що в останні 100-130 років наша атмосфера помітно потеплішала і цей процес невмолимо продовжується, середня температура вперто повзе вверх. Як видно з малюнку 1, лише за останні 100 років середньорічна температура підвищилась щонайменше на 0,3-0,6</a:t>
            </a:r>
            <a:r>
              <a:rPr lang="uk-UA" sz="2400" baseline="30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С.</a:t>
            </a:r>
          </a:p>
          <a:p>
            <a:pPr algn="just">
              <a:spcAft>
                <a:spcPts val="0"/>
              </a:spcAft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indent="179705" algn="just">
              <a:spcAft>
                <a:spcPts val="0"/>
              </a:spcAft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Глобальне потепління пояснюють так званим </a:t>
            </a:r>
            <a:r>
              <a:rPr lang="uk-UA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парниковим ефектом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. Суть його полягає в наступному. Земля отримує енергію Сонця в основному у видимій частині спектру, а сама, оскільки є набагато більш холодним тілом, випромінює в  космічний простір головним чином інфрачервоні промені. Але багато газів, які знаходяться в атмосфері – водяний пар, вуглекислий газ, метан, окисли азоту та інші – прозорі для видимих променів, але активно поглинають інфрачервоні, </a:t>
            </a:r>
            <a:r>
              <a:rPr lang="uk-UA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утримаючи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тим самим в атмосфері частину тепла, яку ті повинні були б  віддавати в космос. Таким чином, на поверхні Землі утримується температура на рівні, придатному для життя. Затримуючи тепло в атмосфері Землі, ці гази створюють ефект, який називається </a:t>
            </a:r>
            <a:r>
              <a:rPr lang="uk-UA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парниковим, 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а гази – </a:t>
            </a:r>
            <a:r>
              <a:rPr lang="uk-UA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парниковими </a:t>
            </a:r>
            <a:r>
              <a:rPr lang="uk-UA" sz="2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uk-UA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54498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" y="419101"/>
            <a:ext cx="7823200" cy="465931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30200" y="5575300"/>
            <a:ext cx="95631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400" dirty="0" smtClean="0"/>
              <a:t>Чекаємо Вас на нашому курсі!</a:t>
            </a:r>
            <a:endParaRPr lang="uk-UA" sz="4400" dirty="0"/>
          </a:p>
        </p:txBody>
      </p:sp>
    </p:spTree>
    <p:extLst>
      <p:ext uri="{BB962C8B-B14F-4D97-AF65-F5344CB8AC3E}">
        <p14:creationId xmlns:p14="http://schemas.microsoft.com/office/powerpoint/2010/main" val="2242468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Капля">
  <a:themeElements>
    <a:clrScheme name="Капля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Капля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апля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TM04033925[[fn=Капля]]</Template>
  <TotalTime>988</TotalTime>
  <Words>632</Words>
  <Application>Microsoft Office PowerPoint</Application>
  <PresentationFormat>Широкоэкранный</PresentationFormat>
  <Paragraphs>47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Times New Roman</vt:lpstr>
      <vt:lpstr>Tw Cen MT</vt:lpstr>
      <vt:lpstr>Капля</vt:lpstr>
      <vt:lpstr>Хімія природних, стічних вод та атмосфери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35</cp:revision>
  <dcterms:created xsi:type="dcterms:W3CDTF">2020-08-12T13:34:10Z</dcterms:created>
  <dcterms:modified xsi:type="dcterms:W3CDTF">2020-08-13T17:44:42Z</dcterms:modified>
</cp:coreProperties>
</file>